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E6EE"/>
          </a:solidFill>
        </a:fill>
      </a:tcStyle>
    </a:wholeTbl>
    <a:band2H>
      <a:tcTxStyle/>
      <a:tcStyle>
        <a:tcBdr/>
        <a:fill>
          <a:solidFill>
            <a:srgbClr val="E8F3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E7CB"/>
          </a:solidFill>
        </a:fill>
      </a:tcStyle>
    </a:wholeTbl>
    <a:band2H>
      <a:tcTxStyle/>
      <a:tcStyle>
        <a:tcBdr/>
        <a:fill>
          <a:solidFill>
            <a:srgbClr val="EEF3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FCCCD"/>
          </a:solidFill>
        </a:fill>
      </a:tcStyle>
    </a:wholeTbl>
    <a:band2H>
      <a:tcTxStyle/>
      <a:tcStyle>
        <a:tcBdr/>
        <a:fill>
          <a:solidFill>
            <a:srgbClr val="F7E7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6" name="Shape 9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orbel"/>
      </a:defRPr>
    </a:lvl1pPr>
    <a:lvl2pPr indent="228600" defTabSz="457200" latinLnBrk="0">
      <a:defRPr sz="1200">
        <a:latin typeface="+mn-lt"/>
        <a:ea typeface="+mn-ea"/>
        <a:cs typeface="+mn-cs"/>
        <a:sym typeface="Corbel"/>
      </a:defRPr>
    </a:lvl2pPr>
    <a:lvl3pPr indent="457200" defTabSz="457200" latinLnBrk="0">
      <a:defRPr sz="1200">
        <a:latin typeface="+mn-lt"/>
        <a:ea typeface="+mn-ea"/>
        <a:cs typeface="+mn-cs"/>
        <a:sym typeface="Corbel"/>
      </a:defRPr>
    </a:lvl3pPr>
    <a:lvl4pPr indent="685800" defTabSz="457200" latinLnBrk="0">
      <a:defRPr sz="1200">
        <a:latin typeface="+mn-lt"/>
        <a:ea typeface="+mn-ea"/>
        <a:cs typeface="+mn-cs"/>
        <a:sym typeface="Corbel"/>
      </a:defRPr>
    </a:lvl4pPr>
    <a:lvl5pPr indent="914400" defTabSz="457200" latinLnBrk="0">
      <a:defRPr sz="1200">
        <a:latin typeface="+mn-lt"/>
        <a:ea typeface="+mn-ea"/>
        <a:cs typeface="+mn-cs"/>
        <a:sym typeface="Corbel"/>
      </a:defRPr>
    </a:lvl5pPr>
    <a:lvl6pPr indent="1143000" defTabSz="457200" latinLnBrk="0">
      <a:defRPr sz="1200">
        <a:latin typeface="+mn-lt"/>
        <a:ea typeface="+mn-ea"/>
        <a:cs typeface="+mn-cs"/>
        <a:sym typeface="Corbel"/>
      </a:defRPr>
    </a:lvl6pPr>
    <a:lvl7pPr indent="1371600" defTabSz="457200" latinLnBrk="0">
      <a:defRPr sz="1200">
        <a:latin typeface="+mn-lt"/>
        <a:ea typeface="+mn-ea"/>
        <a:cs typeface="+mn-cs"/>
        <a:sym typeface="Corbel"/>
      </a:defRPr>
    </a:lvl7pPr>
    <a:lvl8pPr indent="1600200" defTabSz="457200" latinLnBrk="0">
      <a:defRPr sz="1200">
        <a:latin typeface="+mn-lt"/>
        <a:ea typeface="+mn-ea"/>
        <a:cs typeface="+mn-cs"/>
        <a:sym typeface="Corbel"/>
      </a:defRPr>
    </a:lvl8pPr>
    <a:lvl9pPr indent="1828800" defTabSz="457200" latinLnBrk="0">
      <a:defRPr sz="1200"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/>
          <p:nvPr/>
        </p:nvSpPr>
        <p:spPr>
          <a:xfrm>
            <a:off x="0" y="761997"/>
            <a:ext cx="9141619" cy="5334005"/>
          </a:xfrm>
          <a:prstGeom prst="rect">
            <a:avLst/>
          </a:prstGeom>
          <a:gradFill>
            <a:gsLst>
              <a:gs pos="0">
                <a:srgbClr val="0179EC"/>
              </a:gs>
              <a:gs pos="100000">
                <a:srgbClr val="4933CD"/>
              </a:gs>
            </a:gsLst>
            <a:lin ang="2193750"/>
          </a:gradFill>
          <a:ln w="12700">
            <a:miter lim="400000"/>
          </a:ln>
        </p:spPr>
        <p:txBody>
          <a:bodyPr lIns="45718" tIns="45718" rIns="45718" bIns="45718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4" name="Rectangle 7"/>
          <p:cNvSpPr/>
          <p:nvPr/>
        </p:nvSpPr>
        <p:spPr>
          <a:xfrm>
            <a:off x="9270262" y="761997"/>
            <a:ext cx="2925320" cy="5334005"/>
          </a:xfrm>
          <a:prstGeom prst="rect">
            <a:avLst/>
          </a:prstGeom>
          <a:solidFill>
            <a:srgbClr val="4B4760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5" name="大標題文字"/>
          <p:cNvSpPr txBox="1">
            <a:spLocks noGrp="1"/>
          </p:cNvSpPr>
          <p:nvPr>
            <p:ph type="title"/>
          </p:nvPr>
        </p:nvSpPr>
        <p:spPr>
          <a:xfrm>
            <a:off x="1069847" y="1298447"/>
            <a:ext cx="7315201" cy="32552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90000"/>
              </a:lnSpc>
              <a:defRPr sz="5900" spc="-100"/>
            </a:lvl1pPr>
          </a:lstStyle>
          <a:p>
            <a:r>
              <a:t>大標題文字</a:t>
            </a:r>
          </a:p>
        </p:txBody>
      </p:sp>
      <p:sp>
        <p:nvSpPr>
          <p:cNvPr id="16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069847" y="4617918"/>
            <a:ext cx="7315201" cy="914402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None/>
              <a:defRPr sz="2200">
                <a:solidFill>
                  <a:srgbClr val="D9F1F6"/>
                </a:solidFill>
              </a:defRPr>
            </a:lvl1pPr>
            <a:lvl2pPr marL="0" indent="0">
              <a:buClrTx/>
              <a:buSzTx/>
              <a:buNone/>
              <a:defRPr sz="2200">
                <a:solidFill>
                  <a:srgbClr val="D9F1F6"/>
                </a:solidFill>
              </a:defRPr>
            </a:lvl2pPr>
            <a:lvl3pPr marL="0" indent="0">
              <a:buClrTx/>
              <a:buSzTx/>
              <a:buNone/>
              <a:defRPr sz="2200">
                <a:solidFill>
                  <a:srgbClr val="D9F1F6"/>
                </a:solidFill>
              </a:defRPr>
            </a:lvl3pPr>
            <a:lvl4pPr marL="0" indent="0">
              <a:buClrTx/>
              <a:buSzTx/>
              <a:buNone/>
              <a:defRPr sz="2200">
                <a:solidFill>
                  <a:srgbClr val="D9F1F6"/>
                </a:solidFill>
              </a:defRPr>
            </a:lvl4pPr>
            <a:lvl5pPr marL="0" indent="0">
              <a:buClrTx/>
              <a:buSzTx/>
              <a:buNone/>
              <a:defRPr sz="2200">
                <a:solidFill>
                  <a:srgbClr val="D9F1F6"/>
                </a:solidFill>
              </a:defRPr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7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25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大標題文字"/>
          <p:cNvSpPr txBox="1">
            <a:spLocks noGrp="1"/>
          </p:cNvSpPr>
          <p:nvPr>
            <p:ph type="title"/>
          </p:nvPr>
        </p:nvSpPr>
        <p:spPr>
          <a:xfrm>
            <a:off x="3867910" y="1298447"/>
            <a:ext cx="7315202" cy="32552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90000"/>
              </a:lnSpc>
              <a:defRPr sz="5900" spc="-100"/>
            </a:lvl1pPr>
          </a:lstStyle>
          <a:p>
            <a:r>
              <a:t>大標題文字</a:t>
            </a:r>
          </a:p>
        </p:txBody>
      </p:sp>
      <p:sp>
        <p:nvSpPr>
          <p:cNvPr id="34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3886200" y="4672584"/>
            <a:ext cx="7315200" cy="914402"/>
          </a:xfrm>
          <a:prstGeom prst="rect">
            <a:avLst/>
          </a:prstGeom>
        </p:spPr>
        <p:txBody>
          <a:bodyPr anchor="t"/>
          <a:lstStyle>
            <a:lvl1pPr marL="0" indent="0">
              <a:buClrTx/>
              <a:buSzTx/>
              <a:buNone/>
              <a:defRPr sz="2200"/>
            </a:lvl1pPr>
            <a:lvl2pPr marL="0" indent="0">
              <a:buClrTx/>
              <a:buSzTx/>
              <a:buNone/>
              <a:defRPr sz="2200"/>
            </a:lvl2pPr>
            <a:lvl3pPr marL="0" indent="0">
              <a:buClrTx/>
              <a:buSzTx/>
              <a:buNone/>
              <a:defRPr sz="2200"/>
            </a:lvl3pPr>
            <a:lvl4pPr marL="0" indent="0">
              <a:buClrTx/>
              <a:buSzTx/>
              <a:buNone/>
              <a:defRPr sz="2200"/>
            </a:lvl4pPr>
            <a:lvl5pPr marL="0" indent="0">
              <a:buClrTx/>
              <a:buSzTx/>
              <a:buNone/>
              <a:defRPr sz="22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3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43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3867910" y="868680"/>
            <a:ext cx="4217260" cy="5120641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5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3867910" y="1023585"/>
            <a:ext cx="3474723" cy="80772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None/>
            </a:lvl1pPr>
            <a:lvl2pPr marL="0" indent="0">
              <a:spcBef>
                <a:spcPts val="0"/>
              </a:spcBef>
              <a:buClrTx/>
              <a:buSzTx/>
              <a:buNone/>
            </a:lvl2pPr>
            <a:lvl3pPr marL="0" indent="0">
              <a:spcBef>
                <a:spcPts val="0"/>
              </a:spcBef>
              <a:buClrTx/>
              <a:buSzTx/>
              <a:buNone/>
            </a:lvl3pPr>
            <a:lvl4pPr marL="0" indent="0">
              <a:spcBef>
                <a:spcPts val="0"/>
              </a:spcBef>
              <a:buClrTx/>
              <a:buSzTx/>
              <a:buNone/>
            </a:lvl4pPr>
            <a:lvl5pPr marL="0" indent="0">
              <a:spcBef>
                <a:spcPts val="0"/>
              </a:spcBef>
              <a:buClrTx/>
              <a:buSzTx/>
              <a:buNone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818463" y="1023585"/>
            <a:ext cx="3474721" cy="813172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6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大標題文字"/>
          <p:cNvSpPr txBox="1">
            <a:spLocks noGrp="1"/>
          </p:cNvSpPr>
          <p:nvPr>
            <p:ph type="title"/>
          </p:nvPr>
        </p:nvSpPr>
        <p:spPr>
          <a:xfrm>
            <a:off x="256031" y="1143000"/>
            <a:ext cx="2834641" cy="237744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90000"/>
              </a:lnSpc>
              <a:defRPr sz="3200" spc="-60"/>
            </a:lvl1pPr>
          </a:lstStyle>
          <a:p>
            <a:r>
              <a:t>大標題文字</a:t>
            </a:r>
          </a:p>
        </p:txBody>
      </p:sp>
      <p:sp>
        <p:nvSpPr>
          <p:cNvPr id="77" name="內文層級一…"/>
          <p:cNvSpPr txBox="1">
            <a:spLocks noGrp="1"/>
          </p:cNvSpPr>
          <p:nvPr>
            <p:ph type="body" idx="1"/>
          </p:nvPr>
        </p:nvSpPr>
        <p:spPr>
          <a:xfrm>
            <a:off x="3867910" y="868680"/>
            <a:ext cx="7315202" cy="5120641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256032" y="3494175"/>
            <a:ext cx="2834640" cy="2321992"/>
          </a:xfrm>
          <a:prstGeom prst="rect">
            <a:avLst/>
          </a:prstGeom>
        </p:spPr>
        <p:txBody>
          <a:bodyPr anchor="t"/>
          <a:lstStyle/>
          <a:p>
            <a:endParaRPr/>
          </a:p>
        </p:txBody>
      </p:sp>
      <p:sp>
        <p:nvSpPr>
          <p:cNvPr id="79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大標題文字"/>
          <p:cNvSpPr txBox="1">
            <a:spLocks noGrp="1"/>
          </p:cNvSpPr>
          <p:nvPr>
            <p:ph type="title"/>
          </p:nvPr>
        </p:nvSpPr>
        <p:spPr>
          <a:xfrm>
            <a:off x="256031" y="1143000"/>
            <a:ext cx="2834641" cy="237744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90000"/>
              </a:lnSpc>
              <a:defRPr sz="3200" spc="-60"/>
            </a:lvl1pPr>
          </a:lstStyle>
          <a:p>
            <a:r>
              <a:t>大標題文字</a:t>
            </a:r>
          </a:p>
        </p:txBody>
      </p:sp>
      <p:sp>
        <p:nvSpPr>
          <p:cNvPr id="87" name="Picture Placeholder 2"/>
          <p:cNvSpPr>
            <a:spLocks noGrp="1"/>
          </p:cNvSpPr>
          <p:nvPr>
            <p:ph type="pic" idx="21"/>
          </p:nvPr>
        </p:nvSpPr>
        <p:spPr>
          <a:xfrm>
            <a:off x="3570644" y="767419"/>
            <a:ext cx="8115232" cy="533095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8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256031" y="3493008"/>
            <a:ext cx="2834641" cy="2322578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buClrTx/>
              <a:buSzTx/>
              <a:buNone/>
              <a:defRPr sz="1400"/>
            </a:lvl1pPr>
            <a:lvl2pPr marL="0" indent="0">
              <a:lnSpc>
                <a:spcPct val="100000"/>
              </a:lnSpc>
              <a:buClrTx/>
              <a:buSzTx/>
              <a:buNone/>
              <a:defRPr sz="1400"/>
            </a:lvl2pPr>
            <a:lvl3pPr marL="0" indent="0">
              <a:lnSpc>
                <a:spcPct val="100000"/>
              </a:lnSpc>
              <a:buClrTx/>
              <a:buSzTx/>
              <a:buNone/>
              <a:defRPr sz="1400"/>
            </a:lvl3pPr>
            <a:lvl4pPr marL="0" indent="0">
              <a:lnSpc>
                <a:spcPct val="100000"/>
              </a:lnSpc>
              <a:buClrTx/>
              <a:buSzTx/>
              <a:buNone/>
              <a:defRPr sz="1400"/>
            </a:lvl4pPr>
            <a:lvl5pPr marL="0" indent="0">
              <a:lnSpc>
                <a:spcPct val="100000"/>
              </a:lnSpc>
              <a:buClrTx/>
              <a:buSzTx/>
              <a:buNone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9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1F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758950"/>
            <a:ext cx="3443591" cy="5330956"/>
          </a:xfrm>
          <a:prstGeom prst="rect">
            <a:avLst/>
          </a:prstGeom>
          <a:gradFill>
            <a:gsLst>
              <a:gs pos="0">
                <a:srgbClr val="0179EC"/>
              </a:gs>
              <a:gs pos="100000">
                <a:srgbClr val="4933CD"/>
              </a:gs>
            </a:gsLst>
            <a:lin ang="2488916"/>
          </a:gradFill>
          <a:ln w="12700">
            <a:miter lim="400000"/>
          </a:ln>
        </p:spPr>
        <p:txBody>
          <a:bodyPr lIns="45718" tIns="45718" rIns="45718" bIns="45718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" name="Rectangle 37"/>
          <p:cNvSpPr/>
          <p:nvPr/>
        </p:nvSpPr>
        <p:spPr>
          <a:xfrm>
            <a:off x="11815864" y="758950"/>
            <a:ext cx="384050" cy="5330956"/>
          </a:xfrm>
          <a:prstGeom prst="rect">
            <a:avLst/>
          </a:prstGeom>
          <a:solidFill>
            <a:srgbClr val="4B4760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" name="大標題文字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大標題文字</a:t>
            </a:r>
          </a:p>
        </p:txBody>
      </p:sp>
      <p:sp>
        <p:nvSpPr>
          <p:cNvPr id="5" name="內文層級一…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1" cy="512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6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1908524" y="6404293"/>
            <a:ext cx="256539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56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706119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1188719" marR="0" indent="-2286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1678576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2135776" marR="0" indent="-261256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2612570" marR="0" indent="-32657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3069770" marR="0" indent="-32657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3526971" marR="0" indent="-32657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39841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42BBFD"/>
        </a:buClr>
        <a:buSzPct val="100000"/>
        <a:buFontTx/>
        <a:buChar char="●"/>
        <a:tabLst/>
        <a:defRPr sz="2000" b="0" i="0" u="none" strike="noStrike" cap="none" spc="0" baseline="0"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標題 1"/>
          <p:cNvSpPr txBox="1">
            <a:spLocks noGrp="1"/>
          </p:cNvSpPr>
          <p:nvPr>
            <p:ph type="ctrTitle"/>
          </p:nvPr>
        </p:nvSpPr>
        <p:spPr>
          <a:xfrm>
            <a:off x="1069847" y="1298446"/>
            <a:ext cx="7315201" cy="3255268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dirty="0"/>
              <a:t>OTC Exchange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Create Ads (Buy)</a:t>
            </a:r>
          </a:p>
        </p:txBody>
      </p:sp>
      <p:sp>
        <p:nvSpPr>
          <p:cNvPr id="150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Trade → Create Ads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Trade Type: Buy → Select crypto: USDT-ERC20 → Fiat Currency: CNY → Enter: Unit Price, Amoun</a:t>
            </a:r>
            <a:r>
              <a:rPr lang="en-US" dirty="0"/>
              <a:t>t</a:t>
            </a:r>
            <a:r>
              <a:rPr dirty="0"/>
              <a:t>, Minimal/Maximum Order Limit, Payment Window, Trade Number Restrictions → Tick the Payment Method Box         → Preview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Check and Confirm Order Details → Enter Security Code → Place Order</a:t>
            </a:r>
          </a:p>
        </p:txBody>
      </p:sp>
      <p:grpSp>
        <p:nvGrpSpPr>
          <p:cNvPr id="153" name="群組"/>
          <p:cNvGrpSpPr/>
          <p:nvPr/>
        </p:nvGrpSpPr>
        <p:grpSpPr>
          <a:xfrm>
            <a:off x="3869268" y="864106"/>
            <a:ext cx="345950" cy="375230"/>
            <a:chOff x="0" y="0"/>
            <a:chExt cx="345949" cy="375228"/>
          </a:xfrm>
        </p:grpSpPr>
        <p:sp>
          <p:nvSpPr>
            <p:cNvPr id="151" name="矩形"/>
            <p:cNvSpPr/>
            <p:nvPr/>
          </p:nvSpPr>
          <p:spPr>
            <a:xfrm>
              <a:off x="-1" y="9250"/>
              <a:ext cx="345951" cy="331333"/>
            </a:xfrm>
            <a:prstGeom prst="rect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6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2" name="V"/>
            <p:cNvSpPr txBox="1"/>
            <p:nvPr/>
          </p:nvSpPr>
          <p:spPr>
            <a:xfrm>
              <a:off x="32386" y="-1"/>
              <a:ext cx="281048" cy="3752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t">
              <a:noAutofit/>
            </a:bodyPr>
            <a:lstStyle>
              <a:lvl1pPr defTabSz="914400">
                <a:spcBef>
                  <a:spcPts val="1200"/>
                </a:spcBef>
                <a:defRPr sz="2000" spc="58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V</a:t>
              </a:r>
            </a:p>
          </p:txBody>
        </p:sp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/>
          <a:p>
            <a:pPr>
              <a:defRPr spc="0"/>
            </a:pPr>
            <a:r>
              <a:t>Create Ads</a:t>
            </a:r>
            <a:br/>
            <a:r>
              <a:t>(Sell)</a:t>
            </a:r>
          </a:p>
        </p:txBody>
      </p:sp>
      <p:sp>
        <p:nvSpPr>
          <p:cNvPr id="156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Trade → Create Order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Trade Type: Sell → Crypto: USDT-ERC20 → Fiat Currency: CNY → Enter: Unit Price, Amoun</a:t>
            </a:r>
            <a:r>
              <a:rPr lang="en-US" dirty="0"/>
              <a:t>t</a:t>
            </a:r>
            <a:r>
              <a:rPr dirty="0"/>
              <a:t>, Minimal/Maximum Order Limit, Payment Window, Trade Number Restrictions → Tick the Payment Method Box       → Preview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Check and Confirm Order Details → Enter Security Code → Place Order</a:t>
            </a:r>
          </a:p>
        </p:txBody>
      </p:sp>
      <p:grpSp>
        <p:nvGrpSpPr>
          <p:cNvPr id="159" name="群組"/>
          <p:cNvGrpSpPr/>
          <p:nvPr/>
        </p:nvGrpSpPr>
        <p:grpSpPr>
          <a:xfrm>
            <a:off x="7121974" y="3597331"/>
            <a:ext cx="345950" cy="375229"/>
            <a:chOff x="0" y="0"/>
            <a:chExt cx="345949" cy="375228"/>
          </a:xfrm>
        </p:grpSpPr>
        <p:sp>
          <p:nvSpPr>
            <p:cNvPr id="157" name="矩形"/>
            <p:cNvSpPr/>
            <p:nvPr/>
          </p:nvSpPr>
          <p:spPr>
            <a:xfrm>
              <a:off x="-1" y="9250"/>
              <a:ext cx="345951" cy="331333"/>
            </a:xfrm>
            <a:prstGeom prst="rect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600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" name="V"/>
            <p:cNvSpPr txBox="1"/>
            <p:nvPr/>
          </p:nvSpPr>
          <p:spPr>
            <a:xfrm>
              <a:off x="32386" y="-1"/>
              <a:ext cx="281048" cy="3752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 defTabSz="914400">
                <a:spcBef>
                  <a:spcPts val="1200"/>
                </a:spcBef>
                <a:defRPr sz="2000" spc="58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V</a:t>
              </a:r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標題 1"/>
          <p:cNvSpPr txBox="1">
            <a:spLocks noGrp="1"/>
          </p:cNvSpPr>
          <p:nvPr>
            <p:ph type="title"/>
          </p:nvPr>
        </p:nvSpPr>
        <p:spPr>
          <a:xfrm>
            <a:off x="198211" y="1128406"/>
            <a:ext cx="2659290" cy="4601187"/>
          </a:xfrm>
          <a:prstGeom prst="rect">
            <a:avLst/>
          </a:prstGeom>
        </p:spPr>
        <p:txBody>
          <a:bodyPr/>
          <a:lstStyle/>
          <a:p>
            <a:pPr>
              <a:defRPr spc="0"/>
            </a:pPr>
            <a:r>
              <a:t>Cryptocurrency</a:t>
            </a:r>
            <a:br/>
            <a:r>
              <a:t>OTC</a:t>
            </a:r>
            <a:br/>
            <a:r>
              <a:t>Exchange</a:t>
            </a:r>
          </a:p>
        </p:txBody>
      </p:sp>
      <p:sp>
        <p:nvSpPr>
          <p:cNvPr id="102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20000"/>
              </a:lnSpc>
              <a:buSzPct val="91000"/>
            </a:pPr>
            <a:r>
              <a:t>OTC （Over the Counter）</a:t>
            </a:r>
            <a:endParaRPr spc="58"/>
          </a:p>
          <a:p>
            <a:pPr marL="254000" indent="-254000">
              <a:lnSpc>
                <a:spcPct val="120000"/>
              </a:lnSpc>
              <a:buSzPct val="91000"/>
            </a:pPr>
            <a:r>
              <a:t>Provide users in the platform to post buy/sell orders (ads), trade coins among each other</a:t>
            </a:r>
            <a:endParaRPr spc="58"/>
          </a:p>
          <a:p>
            <a:pPr marL="254000" indent="-254000">
              <a:lnSpc>
                <a:spcPct val="120000"/>
              </a:lnSpc>
              <a:buSzPct val="91000"/>
            </a:pPr>
            <a:r>
              <a:t>Only trade cryptocurrencies, not fiat currency cash flow </a:t>
            </a:r>
            <a:endParaRPr spc="58"/>
          </a:p>
          <a:p>
            <a:pPr marL="254000" indent="-254000">
              <a:lnSpc>
                <a:spcPct val="120000"/>
              </a:lnSpc>
              <a:buSzPct val="91000"/>
            </a:pPr>
            <a:r>
              <a:t>Protect user transactions</a:t>
            </a:r>
            <a:endParaRPr spc="58"/>
          </a:p>
          <a:p>
            <a:pPr lvl="1">
              <a:lnSpc>
                <a:spcPct val="120000"/>
              </a:lnSpc>
              <a:spcBef>
                <a:spcPts val="200"/>
              </a:spcBef>
              <a:buSzPct val="88000"/>
            </a:pPr>
            <a:r>
              <a:t>Freeze cryptocurrency balance during transactions </a:t>
            </a:r>
            <a:endParaRPr spc="58"/>
          </a:p>
          <a:p>
            <a:pPr lvl="1">
              <a:lnSpc>
                <a:spcPct val="120000"/>
              </a:lnSpc>
              <a:spcBef>
                <a:spcPts val="200"/>
              </a:spcBef>
              <a:buSzPct val="85000"/>
            </a:pPr>
            <a:r>
              <a:t>Release frozen balance once payment is complete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tform Structure"/>
          <p:cNvSpPr txBox="1">
            <a:spLocks noGrp="1"/>
          </p:cNvSpPr>
          <p:nvPr>
            <p:ph type="title"/>
          </p:nvPr>
        </p:nvSpPr>
        <p:spPr>
          <a:xfrm>
            <a:off x="252918" y="1123837"/>
            <a:ext cx="2947484" cy="4601184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Platform Structure</a:t>
            </a:r>
          </a:p>
        </p:txBody>
      </p:sp>
      <p:sp>
        <p:nvSpPr>
          <p:cNvPr id="105" name="矩形"/>
          <p:cNvSpPr/>
          <p:nvPr/>
        </p:nvSpPr>
        <p:spPr>
          <a:xfrm>
            <a:off x="3681909" y="740197"/>
            <a:ext cx="7993413" cy="678428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6" name="Trade"/>
          <p:cNvSpPr txBox="1"/>
          <p:nvPr/>
        </p:nvSpPr>
        <p:spPr>
          <a:xfrm>
            <a:off x="3880173" y="904495"/>
            <a:ext cx="758239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Trade</a:t>
            </a:r>
          </a:p>
        </p:txBody>
      </p:sp>
      <p:sp>
        <p:nvSpPr>
          <p:cNvPr id="107" name="矩形"/>
          <p:cNvSpPr/>
          <p:nvPr/>
        </p:nvSpPr>
        <p:spPr>
          <a:xfrm>
            <a:off x="3681909" y="1546191"/>
            <a:ext cx="7993413" cy="678428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8" name="Order"/>
          <p:cNvSpPr txBox="1"/>
          <p:nvPr/>
        </p:nvSpPr>
        <p:spPr>
          <a:xfrm>
            <a:off x="3880174" y="1710489"/>
            <a:ext cx="753401" cy="375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Order</a:t>
            </a:r>
          </a:p>
        </p:txBody>
      </p:sp>
      <p:sp>
        <p:nvSpPr>
          <p:cNvPr id="109" name="矩形"/>
          <p:cNvSpPr/>
          <p:nvPr/>
        </p:nvSpPr>
        <p:spPr>
          <a:xfrm>
            <a:off x="3681909" y="2352187"/>
            <a:ext cx="7993413" cy="678428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0" name="Transfer"/>
          <p:cNvSpPr txBox="1"/>
          <p:nvPr/>
        </p:nvSpPr>
        <p:spPr>
          <a:xfrm>
            <a:off x="3880174" y="2516485"/>
            <a:ext cx="1040391" cy="375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Transfer</a:t>
            </a:r>
          </a:p>
        </p:txBody>
      </p:sp>
      <p:sp>
        <p:nvSpPr>
          <p:cNvPr id="111" name="矩形"/>
          <p:cNvSpPr/>
          <p:nvPr/>
        </p:nvSpPr>
        <p:spPr>
          <a:xfrm>
            <a:off x="3681909" y="3158183"/>
            <a:ext cx="7993413" cy="678428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2" name="Property"/>
          <p:cNvSpPr txBox="1"/>
          <p:nvPr/>
        </p:nvSpPr>
        <p:spPr>
          <a:xfrm>
            <a:off x="3880173" y="3322481"/>
            <a:ext cx="1064081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Property</a:t>
            </a:r>
          </a:p>
        </p:txBody>
      </p:sp>
      <p:sp>
        <p:nvSpPr>
          <p:cNvPr id="113" name="矩形"/>
          <p:cNvSpPr/>
          <p:nvPr/>
        </p:nvSpPr>
        <p:spPr>
          <a:xfrm>
            <a:off x="3681909" y="3964178"/>
            <a:ext cx="7993413" cy="678428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4" name="Account"/>
          <p:cNvSpPr txBox="1"/>
          <p:nvPr/>
        </p:nvSpPr>
        <p:spPr>
          <a:xfrm>
            <a:off x="3880174" y="4115776"/>
            <a:ext cx="1021912" cy="375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Account</a:t>
            </a:r>
          </a:p>
        </p:txBody>
      </p:sp>
      <p:sp>
        <p:nvSpPr>
          <p:cNvPr id="115" name="矩形"/>
          <p:cNvSpPr/>
          <p:nvPr/>
        </p:nvSpPr>
        <p:spPr>
          <a:xfrm>
            <a:off x="3681909" y="4770173"/>
            <a:ext cx="7993413" cy="678428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6" name="Group"/>
          <p:cNvSpPr txBox="1"/>
          <p:nvPr/>
        </p:nvSpPr>
        <p:spPr>
          <a:xfrm>
            <a:off x="3880174" y="4921773"/>
            <a:ext cx="810080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Group</a:t>
            </a:r>
          </a:p>
        </p:txBody>
      </p:sp>
      <p:sp>
        <p:nvSpPr>
          <p:cNvPr id="117" name="矩形"/>
          <p:cNvSpPr/>
          <p:nvPr/>
        </p:nvSpPr>
        <p:spPr>
          <a:xfrm>
            <a:off x="3681909" y="5576170"/>
            <a:ext cx="7993413" cy="678427"/>
          </a:xfrm>
          <a:prstGeom prst="rect">
            <a:avLst/>
          </a:prstGeom>
          <a:solidFill>
            <a:srgbClr val="3C3853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8" name="Support"/>
          <p:cNvSpPr txBox="1"/>
          <p:nvPr/>
        </p:nvSpPr>
        <p:spPr>
          <a:xfrm>
            <a:off x="3880173" y="5727768"/>
            <a:ext cx="993760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000">
                <a:solidFill>
                  <a:srgbClr val="42BBF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Support</a:t>
            </a:r>
          </a:p>
        </p:txBody>
      </p:sp>
      <p:sp>
        <p:nvSpPr>
          <p:cNvPr id="119" name="Display list of ads created by all users by currency (buy order/sell order)"/>
          <p:cNvSpPr txBox="1"/>
          <p:nvPr/>
        </p:nvSpPr>
        <p:spPr>
          <a:xfrm>
            <a:off x="5282005" y="796390"/>
            <a:ext cx="5402148" cy="591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defTabSz="914400">
              <a:lnSpc>
                <a:spcPct val="90000"/>
              </a:lnSpc>
              <a:spcBef>
                <a:spcPts val="1200"/>
              </a:spcBef>
              <a:defRPr spc="5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Display list of ads created by all users by currency (buy order/sell order)</a:t>
            </a:r>
          </a:p>
        </p:txBody>
      </p:sp>
      <p:sp>
        <p:nvSpPr>
          <p:cNvPr id="120" name="Buy…"/>
          <p:cNvSpPr txBox="1"/>
          <p:nvPr/>
        </p:nvSpPr>
        <p:spPr>
          <a:xfrm>
            <a:off x="9957579" y="826645"/>
            <a:ext cx="1217426" cy="497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317500" lvl="1" indent="-190500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100000"/>
              <a:buChar char="●"/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Buy</a:t>
            </a:r>
          </a:p>
          <a:p>
            <a:pPr marL="317500" lvl="1" indent="-190500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100000"/>
              <a:buChar char="●"/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Sell</a:t>
            </a:r>
          </a:p>
        </p:txBody>
      </p:sp>
      <p:sp>
        <p:nvSpPr>
          <p:cNvPr id="121" name="Display all transaction records of user (in progress/completed/cancelled)"/>
          <p:cNvSpPr txBox="1"/>
          <p:nvPr/>
        </p:nvSpPr>
        <p:spPr>
          <a:xfrm>
            <a:off x="5283063" y="1608475"/>
            <a:ext cx="6392260" cy="591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defTabSz="914400">
              <a:lnSpc>
                <a:spcPct val="90000"/>
              </a:lnSpc>
              <a:spcBef>
                <a:spcPts val="1200"/>
              </a:spcBef>
              <a:defRPr spc="5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Display all transaction records of user (in progress/completed/cancelled)</a:t>
            </a:r>
          </a:p>
        </p:txBody>
      </p:sp>
      <p:sp>
        <p:nvSpPr>
          <p:cNvPr id="122" name="Transfer of cryptocurrency to other users in the platform"/>
          <p:cNvSpPr txBox="1"/>
          <p:nvPr/>
        </p:nvSpPr>
        <p:spPr>
          <a:xfrm>
            <a:off x="5283063" y="2528771"/>
            <a:ext cx="6392260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defTabSz="914400">
              <a:lnSpc>
                <a:spcPct val="90000"/>
              </a:lnSpc>
              <a:spcBef>
                <a:spcPts val="1200"/>
              </a:spcBef>
              <a:defRPr spc="5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Transfer of cryptocurrency to other users in the platform</a:t>
            </a:r>
          </a:p>
        </p:txBody>
      </p:sp>
      <p:sp>
        <p:nvSpPr>
          <p:cNvPr id="123" name="List the balance of all cryptocurrency owned by user"/>
          <p:cNvSpPr txBox="1"/>
          <p:nvPr/>
        </p:nvSpPr>
        <p:spPr>
          <a:xfrm>
            <a:off x="5317340" y="3170598"/>
            <a:ext cx="5714741" cy="350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914400">
              <a:lnSpc>
                <a:spcPct val="90000"/>
              </a:lnSpc>
              <a:spcBef>
                <a:spcPts val="1200"/>
              </a:spcBef>
              <a:defRPr spc="5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List the balance of all cryptocurrency owned by user</a:t>
            </a:r>
          </a:p>
        </p:txBody>
      </p:sp>
      <p:sp>
        <p:nvSpPr>
          <p:cNvPr id="124" name="Transaction detail record"/>
          <p:cNvSpPr txBox="1"/>
          <p:nvPr/>
        </p:nvSpPr>
        <p:spPr>
          <a:xfrm>
            <a:off x="5317340" y="3528324"/>
            <a:ext cx="2591243" cy="288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177800" lvl="1" indent="-177800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100000"/>
              <a:buChar char="●"/>
              <a:defRPr sz="1400" spc="42">
                <a:latin typeface="Arial"/>
                <a:ea typeface="Arial"/>
                <a:cs typeface="Arial"/>
                <a:sym typeface="Arial"/>
              </a:defRPr>
            </a:pPr>
            <a:r>
              <a:t>Transaction detail record</a:t>
            </a:r>
          </a:p>
        </p:txBody>
      </p:sp>
      <p:sp>
        <p:nvSpPr>
          <p:cNvPr id="125" name="Account and Security…"/>
          <p:cNvSpPr txBox="1"/>
          <p:nvPr/>
        </p:nvSpPr>
        <p:spPr>
          <a:xfrm>
            <a:off x="5335075" y="4054550"/>
            <a:ext cx="2079190" cy="497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182879" lvl="1" indent="-182879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91000"/>
              <a:buChar char="●"/>
              <a:defRPr sz="1400" spc="42">
                <a:latin typeface="Arial"/>
                <a:ea typeface="Arial"/>
                <a:cs typeface="Arial"/>
                <a:sym typeface="Arial"/>
              </a:defRPr>
            </a:pPr>
            <a:r>
              <a:t>Account and Security</a:t>
            </a:r>
          </a:p>
          <a:p>
            <a:pPr marL="182879" lvl="1" indent="-182879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91000"/>
              <a:buChar char="●"/>
              <a:defRPr sz="1400" spc="42">
                <a:latin typeface="Arial"/>
                <a:ea typeface="Arial"/>
                <a:cs typeface="Arial"/>
                <a:sym typeface="Arial"/>
              </a:defRPr>
            </a:pPr>
            <a:r>
              <a:t>Identity verification</a:t>
            </a:r>
          </a:p>
        </p:txBody>
      </p:sp>
      <p:sp>
        <p:nvSpPr>
          <p:cNvPr id="126" name="Payment method…"/>
          <p:cNvSpPr txBox="1"/>
          <p:nvPr/>
        </p:nvSpPr>
        <p:spPr>
          <a:xfrm>
            <a:off x="7459457" y="4054550"/>
            <a:ext cx="4265450" cy="4976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182879" lvl="1" indent="-182879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91000"/>
              <a:buChar char="●"/>
              <a:defRPr sz="1400" spc="42">
                <a:latin typeface="Arial"/>
                <a:ea typeface="Arial"/>
                <a:cs typeface="Arial"/>
                <a:sym typeface="Arial"/>
              </a:defRPr>
            </a:pPr>
            <a:r>
              <a:t>Payment method</a:t>
            </a:r>
          </a:p>
          <a:p>
            <a:pPr marL="182879" lvl="1" indent="-182879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91000"/>
              <a:buChar char="●"/>
              <a:defRPr sz="1400" spc="42">
                <a:latin typeface="Arial"/>
                <a:ea typeface="Arial"/>
                <a:cs typeface="Arial"/>
                <a:sym typeface="Arial"/>
              </a:defRPr>
            </a:pPr>
            <a:r>
              <a:t>Transaction record, comments from other users</a:t>
            </a:r>
          </a:p>
        </p:txBody>
      </p:sp>
      <p:sp>
        <p:nvSpPr>
          <p:cNvPr id="127" name="Invite other users in the platform to join groups"/>
          <p:cNvSpPr txBox="1"/>
          <p:nvPr/>
        </p:nvSpPr>
        <p:spPr>
          <a:xfrm>
            <a:off x="5309965" y="4934056"/>
            <a:ext cx="5135439" cy="350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914400">
              <a:lnSpc>
                <a:spcPct val="90000"/>
              </a:lnSpc>
              <a:spcBef>
                <a:spcPts val="1200"/>
              </a:spcBef>
              <a:defRPr spc="5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Invite other users in the platform to join groups</a:t>
            </a:r>
          </a:p>
        </p:txBody>
      </p:sp>
      <p:sp>
        <p:nvSpPr>
          <p:cNvPr id="128" name="Contact Us/Term of Use/Privacy Policy"/>
          <p:cNvSpPr txBox="1"/>
          <p:nvPr/>
        </p:nvSpPr>
        <p:spPr>
          <a:xfrm>
            <a:off x="5309965" y="5727352"/>
            <a:ext cx="4265841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914400">
              <a:lnSpc>
                <a:spcPct val="90000"/>
              </a:lnSpc>
              <a:spcBef>
                <a:spcPts val="1200"/>
              </a:spcBef>
              <a:defRPr spc="5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Contact Us/Term of Use/Privacy Policy</a:t>
            </a:r>
          </a:p>
        </p:txBody>
      </p:sp>
      <p:sp>
        <p:nvSpPr>
          <p:cNvPr id="129" name="Deposit/Withdrawal"/>
          <p:cNvSpPr txBox="1"/>
          <p:nvPr/>
        </p:nvSpPr>
        <p:spPr>
          <a:xfrm>
            <a:off x="8009739" y="3528324"/>
            <a:ext cx="2591243" cy="288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177800" lvl="1" indent="-177800" defTabSz="914400">
              <a:lnSpc>
                <a:spcPct val="90000"/>
              </a:lnSpc>
              <a:spcBef>
                <a:spcPts val="200"/>
              </a:spcBef>
              <a:buClr>
                <a:srgbClr val="42BBFD"/>
              </a:buClr>
              <a:buSzPct val="100000"/>
              <a:buChar char="●"/>
              <a:defRPr sz="1400" spc="42">
                <a:latin typeface="Arial"/>
                <a:ea typeface="Arial"/>
                <a:cs typeface="Arial"/>
                <a:sym typeface="Arial"/>
              </a:defRPr>
            </a:pPr>
            <a:r>
              <a:t>Deposit/Withdrawal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/>
          <a:p>
            <a:pPr>
              <a:defRPr spc="0"/>
            </a:pPr>
            <a:r>
              <a:t>Register</a:t>
            </a:r>
            <a:br/>
            <a:r>
              <a:t>True Identity Verification</a:t>
            </a:r>
          </a:p>
        </p:txBody>
      </p:sp>
      <p:sp>
        <p:nvSpPr>
          <p:cNvPr id="132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20000"/>
              </a:lnSpc>
              <a:buSzPct val="91000"/>
            </a:pPr>
            <a:r>
              <a:t>Register procedure</a:t>
            </a:r>
          </a:p>
          <a:p>
            <a:pPr marL="254000" indent="-254000">
              <a:lnSpc>
                <a:spcPct val="120000"/>
              </a:lnSpc>
              <a:buSzPct val="91000"/>
            </a:pPr>
            <a:r>
              <a:t>Tap: Register → Enter: Nationality, mobile phone number</a:t>
            </a:r>
          </a:p>
          <a:p>
            <a:pPr marL="254000" indent="-254000">
              <a:lnSpc>
                <a:spcPct val="120000"/>
              </a:lnSpc>
              <a:buSzPct val="91000"/>
            </a:pPr>
            <a:r>
              <a:t>Tap: Send verification code and enter code → follow instructions to complete all procedures</a:t>
            </a:r>
          </a:p>
          <a:p>
            <a:pPr marL="254000" indent="-254000">
              <a:lnSpc>
                <a:spcPct val="120000"/>
              </a:lnSpc>
              <a:buSzPct val="91000"/>
            </a:pPr>
            <a:r>
              <a:t>Once registration is complete, enter account password to sign in</a:t>
            </a:r>
          </a:p>
          <a:p>
            <a:pPr marL="254000" indent="-254000">
              <a:lnSpc>
                <a:spcPct val="120000"/>
              </a:lnSpc>
              <a:buSzPct val="91000"/>
            </a:pPr>
            <a:r>
              <a:t>True Id verification: enter account password and enter KYC page, all details are required and verified in order to enter the next step </a:t>
            </a:r>
          </a:p>
          <a:p>
            <a:pPr marL="254000" indent="-254000">
              <a:lnSpc>
                <a:spcPct val="120000"/>
              </a:lnSpc>
              <a:buSzPct val="91000"/>
              <a:defRPr>
                <a:solidFill>
                  <a:srgbClr val="F74D90"/>
                </a:solidFill>
              </a:defRPr>
            </a:pPr>
            <a:r>
              <a:t>Attention: user can only post ads or trade after KYC verification has passed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Add Payment Method/Bank Account</a:t>
            </a:r>
          </a:p>
        </p:txBody>
      </p:sp>
      <p:sp>
        <p:nvSpPr>
          <p:cNvPr id="135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00000"/>
              </a:lnSpc>
              <a:buSzPct val="91000"/>
            </a:pPr>
            <a:r>
              <a:t>Tap: Account → Add → Enter bank info, account info</a:t>
            </a:r>
            <a:endParaRPr spc="58"/>
          </a:p>
          <a:p>
            <a:pPr marL="254000" indent="-254000">
              <a:lnSpc>
                <a:spcPct val="100000"/>
              </a:lnSpc>
              <a:buSzPct val="91000"/>
              <a:defRPr>
                <a:solidFill>
                  <a:srgbClr val="F74D90"/>
                </a:solidFill>
              </a:defRPr>
            </a:pPr>
            <a:r>
              <a:t>Attention: Add bank account info for payment/receiving payment, only personal bank account is allowed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Deposit</a:t>
            </a:r>
          </a:p>
        </p:txBody>
      </p:sp>
      <p:sp>
        <p:nvSpPr>
          <p:cNvPr id="138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Tap: Property → Deposit (select the cryptocurrency you wish to deposit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We will use USTD-ERC20 for demonstration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Select crypto: USDT-ERC20 → Network: ERC20 → user Address for USDT deposit in </a:t>
            </a:r>
            <a:r>
              <a:rPr lang="en-US" dirty="0"/>
              <a:t>OTC</a:t>
            </a:r>
            <a:r>
              <a:rPr dirty="0"/>
              <a:t> appears (this Address allows USDT from outside the </a:t>
            </a:r>
            <a:r>
              <a:rPr lang="en-US" dirty="0"/>
              <a:t>OTC</a:t>
            </a:r>
            <a:r>
              <a:rPr dirty="0"/>
              <a:t> platform to be deposited to </a:t>
            </a:r>
            <a:r>
              <a:rPr lang="en-US" dirty="0"/>
              <a:t>OTC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When receiving crypto deposit from external platforms, you will receive a successfully deposited email notification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Sign in to </a:t>
            </a:r>
            <a:r>
              <a:rPr lang="en-US" dirty="0"/>
              <a:t>OTC</a:t>
            </a:r>
            <a:r>
              <a:rPr dirty="0"/>
              <a:t> to check crypto has been transferred to your account. Go to Property →  USDT-ERC20 → Detail</a:t>
            </a:r>
            <a:endParaRPr spc="58" dirty="0"/>
          </a:p>
          <a:p>
            <a:pPr marL="254000" indent="-254000">
              <a:lnSpc>
                <a:spcPct val="100000"/>
              </a:lnSpc>
              <a:buSzPct val="91000"/>
            </a:pPr>
            <a:r>
              <a:rPr dirty="0"/>
              <a:t>USDT Transaction Details are listed → Deposit Detail → to check more detailed deposit information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Withdraw</a:t>
            </a:r>
          </a:p>
        </p:txBody>
      </p:sp>
      <p:sp>
        <p:nvSpPr>
          <p:cNvPr id="141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00000"/>
              </a:lnSpc>
              <a:buSzPct val="91000"/>
            </a:pPr>
            <a:r>
              <a:t>Property → USTD-ERC20 (for demonstration) → Withdraw</a:t>
            </a:r>
            <a:endParaRPr spc="58"/>
          </a:p>
          <a:p>
            <a:pPr marL="254000" indent="-254000">
              <a:lnSpc>
                <a:spcPct val="100000"/>
              </a:lnSpc>
              <a:buSzPct val="91000"/>
            </a:pPr>
            <a:r>
              <a:t>Select USDT-ERC20 → Network : ERC20 → Enter external USDT  wallet deposit address → enter withdrawal amount → enter Security Code → Submit after confirmed</a:t>
            </a:r>
            <a:endParaRPr spc="58"/>
          </a:p>
          <a:p>
            <a:pPr marL="254000" indent="-254000">
              <a:lnSpc>
                <a:spcPct val="100000"/>
              </a:lnSpc>
              <a:buSzPct val="91000"/>
            </a:pPr>
            <a:r>
              <a:t>After submission, check your bundled mailbox for confirmation letter and click “Confirm” to complete the withdrawal process</a:t>
            </a:r>
            <a:endParaRPr spc="58"/>
          </a:p>
          <a:p>
            <a:pPr marL="254000" indent="-254000">
              <a:lnSpc>
                <a:spcPct val="100000"/>
              </a:lnSpc>
              <a:buSzPct val="91000"/>
            </a:pPr>
            <a:r>
              <a:t>After withdrawal is complete, you can check withdrawal history and details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Search Ads and Buy (Buyer)</a:t>
            </a:r>
          </a:p>
        </p:txBody>
      </p:sp>
      <p:sp>
        <p:nvSpPr>
          <p:cNvPr id="144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lnSpc>
                <a:spcPct val="100000"/>
              </a:lnSpc>
              <a:buSzPct val="91000"/>
            </a:pPr>
            <a:r>
              <a:t>Trade → Buy →  USDT-ERC20 (for demonstration) → Filter → Country/Region: China → Fiat Currency: CNY → Done</a:t>
            </a:r>
          </a:p>
          <a:p>
            <a:pPr marL="254000" indent="-254000">
              <a:lnSpc>
                <a:spcPct val="100000"/>
              </a:lnSpc>
              <a:buSzPct val="91000"/>
            </a:pPr>
            <a:r>
              <a:t>Choose the order you wish to buy → Select: Buy → Enter: the amount within the limit → Preview</a:t>
            </a:r>
          </a:p>
          <a:p>
            <a:pPr marL="254000" indent="-254000">
              <a:lnSpc>
                <a:spcPct val="100000"/>
              </a:lnSpc>
              <a:buSzPct val="91000"/>
            </a:pPr>
            <a:r>
              <a:t>Check and confirm all buying details → Enter: Security Code → Place Order → Order is valid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標題 1"/>
          <p:cNvSpPr txBox="1">
            <a:spLocks noGrp="1"/>
          </p:cNvSpPr>
          <p:nvPr>
            <p:ph type="title"/>
          </p:nvPr>
        </p:nvSpPr>
        <p:spPr>
          <a:xfrm>
            <a:off x="252917" y="1123835"/>
            <a:ext cx="2947486" cy="4601186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r>
              <a:t>Close Order after Payment (Buyer)</a:t>
            </a:r>
          </a:p>
        </p:txBody>
      </p:sp>
      <p:sp>
        <p:nvSpPr>
          <p:cNvPr id="147" name="內容版面配置區 2"/>
          <p:cNvSpPr txBox="1">
            <a:spLocks noGrp="1"/>
          </p:cNvSpPr>
          <p:nvPr>
            <p:ph type="body" idx="1"/>
          </p:nvPr>
        </p:nvSpPr>
        <p:spPr>
          <a:xfrm>
            <a:off x="3869268" y="864106"/>
            <a:ext cx="7315201" cy="5120644"/>
          </a:xfrm>
          <a:prstGeom prst="rect">
            <a:avLst/>
          </a:prstGeom>
        </p:spPr>
        <p:txBody>
          <a:bodyPr/>
          <a:lstStyle/>
          <a:p>
            <a:pPr marL="254000" indent="-254000">
              <a:buSzPct val="91000"/>
            </a:pPr>
            <a:r>
              <a:t>Check Order Status </a:t>
            </a:r>
            <a:r>
              <a:rPr>
                <a:solidFill>
                  <a:srgbClr val="42BBFD"/>
                </a:solidFill>
              </a:rPr>
              <a:t>(Pending Payment)</a:t>
            </a:r>
            <a:r>
              <a:t>: Order → In Progress → Go to the pending order → Select: View</a:t>
            </a:r>
            <a:endParaRPr spc="58"/>
          </a:p>
          <a:p>
            <a:pPr marL="254000" indent="-254000">
              <a:buSzPct val="91000"/>
            </a:pPr>
            <a:r>
              <a:t>Tick Payment Method → Confirm Payment</a:t>
            </a:r>
            <a:endParaRPr spc="58"/>
          </a:p>
          <a:p>
            <a:pPr marL="254000" indent="-254000">
              <a:buSzPct val="91000"/>
            </a:pPr>
            <a:r>
              <a:t>Once Seller confirms the payment received, the transaction is then complete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框架">
  <a:themeElements>
    <a:clrScheme name="框架">
      <a:dk1>
        <a:srgbClr val="251F3D"/>
      </a:dk1>
      <a:lt1>
        <a:srgbClr val="FFFFFF"/>
      </a:lt1>
      <a:dk2>
        <a:srgbClr val="A7A7A7"/>
      </a:dk2>
      <a:lt2>
        <a:srgbClr val="535353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0000FF"/>
      </a:hlink>
      <a:folHlink>
        <a:srgbClr val="FF00FF"/>
      </a:folHlink>
    </a:clrScheme>
    <a:fontScheme name="框架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框架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框架">
  <a:themeElements>
    <a:clrScheme name="框架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0000FF"/>
      </a:hlink>
      <a:folHlink>
        <a:srgbClr val="FF00FF"/>
      </a:folHlink>
    </a:clrScheme>
    <a:fontScheme name="框架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框架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690</Words>
  <Application>Microsoft Macintosh PowerPoint</Application>
  <PresentationFormat>寬螢幕</PresentationFormat>
  <Paragraphs>70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4" baseType="lpstr">
      <vt:lpstr>Arial</vt:lpstr>
      <vt:lpstr>Corbel</vt:lpstr>
      <vt:lpstr>框架</vt:lpstr>
      <vt:lpstr>OTC Exchange</vt:lpstr>
      <vt:lpstr>Cryptocurrency OTC Exchange</vt:lpstr>
      <vt:lpstr>Platform Structure</vt:lpstr>
      <vt:lpstr>Register True Identity Verification</vt:lpstr>
      <vt:lpstr>Add Payment Method/Bank Account</vt:lpstr>
      <vt:lpstr>Deposit</vt:lpstr>
      <vt:lpstr>Withdraw</vt:lpstr>
      <vt:lpstr>Search Ads and Buy (Buyer)</vt:lpstr>
      <vt:lpstr>Close Order after Payment (Buyer)</vt:lpstr>
      <vt:lpstr>Create Ads (Buy)</vt:lpstr>
      <vt:lpstr>Create Ads (Sell)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OTC Exchange</dc:title>
  <cp:lastModifiedBy>Alan Cheng</cp:lastModifiedBy>
  <cp:revision>1</cp:revision>
  <dcterms:modified xsi:type="dcterms:W3CDTF">2021-10-08T10:50:08Z</dcterms:modified>
</cp:coreProperties>
</file>